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14355763"/>
  <p:defaultTextStyle>
    <a:defPPr>
      <a:defRPr lang="en-US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754" autoAdjust="0"/>
    <p:restoredTop sz="93240" autoAdjust="0"/>
  </p:normalViewPr>
  <p:slideViewPr>
    <p:cSldViewPr>
      <p:cViewPr>
        <p:scale>
          <a:sx n="160" d="100"/>
          <a:sy n="160" d="100"/>
        </p:scale>
        <p:origin x="2556" y="648"/>
      </p:cViewPr>
      <p:guideLst>
        <p:guide orient="horz" pos="1389"/>
        <p:guide pos="6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2625" cy="718020"/>
          </a:xfrm>
          <a:prstGeom prst="rect">
            <a:avLst/>
          </a:prstGeom>
        </p:spPr>
        <p:txBody>
          <a:bodyPr vert="horz" lIns="132651" tIns="66324" rIns="132651" bIns="66324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3"/>
            <a:ext cx="4302625" cy="718020"/>
          </a:xfrm>
          <a:prstGeom prst="rect">
            <a:avLst/>
          </a:prstGeom>
        </p:spPr>
        <p:txBody>
          <a:bodyPr vert="horz" lIns="132651" tIns="66324" rIns="132651" bIns="66324" rtlCol="0"/>
          <a:lstStyle>
            <a:lvl1pPr algn="r">
              <a:defRPr sz="1700"/>
            </a:lvl1pPr>
          </a:lstStyle>
          <a:p>
            <a:fld id="{9D2F92BC-4997-4DD2-8AD0-10F443272FBA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6325" y="1076325"/>
            <a:ext cx="77739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51" tIns="66324" rIns="132651" bIns="663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818873"/>
            <a:ext cx="7942238" cy="6459860"/>
          </a:xfrm>
          <a:prstGeom prst="rect">
            <a:avLst/>
          </a:prstGeom>
        </p:spPr>
        <p:txBody>
          <a:bodyPr vert="horz" lIns="132651" tIns="66324" rIns="132651" bIns="66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12"/>
            <a:ext cx="4302625" cy="718020"/>
          </a:xfrm>
          <a:prstGeom prst="rect">
            <a:avLst/>
          </a:prstGeom>
        </p:spPr>
        <p:txBody>
          <a:bodyPr vert="horz" lIns="132651" tIns="66324" rIns="132651" bIns="66324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5412"/>
            <a:ext cx="4302625" cy="718020"/>
          </a:xfrm>
          <a:prstGeom prst="rect">
            <a:avLst/>
          </a:prstGeom>
        </p:spPr>
        <p:txBody>
          <a:bodyPr vert="horz" lIns="132651" tIns="66324" rIns="132651" bIns="66324" rtlCol="0" anchor="b"/>
          <a:lstStyle>
            <a:lvl1pPr algn="r">
              <a:defRPr sz="1700"/>
            </a:lvl1pPr>
          </a:lstStyle>
          <a:p>
            <a:fld id="{69D89837-6CA7-4C26-822F-242E2BFC26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22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9837-6CA7-4C26-822F-242E2BFC267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79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95C0-B66B-4000-9146-D109E7A8124D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1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1558-F330-4B17-ACD6-7365B8BD0618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5D72-E4A6-4388-BC14-553872676611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7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2823-1753-40B7-967B-F800487CE361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89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9D61-7F82-4D1F-8C95-2D8E15F37645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4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511C-4550-46EB-90B7-015FCE63119E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D76E-E5E1-4912-9668-ED0992E09C2A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2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843C-8B4A-45BF-AA68-77CBF6C59892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249-5507-466E-91B1-C160CC5249D5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7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CD02-9190-410A-9EBC-B2170E94EB75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8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B6F-58AF-498D-870B-088DFF340489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73E-9928-4693-B145-1B46883F4BAD}" type="datetime1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48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8" name="Straight Connector 327"/>
          <p:cNvCxnSpPr/>
          <p:nvPr/>
        </p:nvCxnSpPr>
        <p:spPr>
          <a:xfrm flipV="1">
            <a:off x="5479092" y="4221088"/>
            <a:ext cx="0" cy="29146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H="1">
            <a:off x="6220565" y="1741430"/>
            <a:ext cx="755242" cy="147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8058015" y="5825087"/>
            <a:ext cx="1" cy="6508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5267064" y="1763845"/>
            <a:ext cx="5785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1436998" y="5147792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872594" y="2754018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flipV="1">
            <a:off x="1576624" y="1435154"/>
            <a:ext cx="1114" cy="6940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1089943" y="2117800"/>
            <a:ext cx="1" cy="6301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 flipV="1">
            <a:off x="802259" y="1435144"/>
            <a:ext cx="2205" cy="68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9633520" y="5428611"/>
            <a:ext cx="0" cy="330742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603260" y="1049665"/>
            <a:ext cx="1907" cy="5440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193" idx="3"/>
          </p:cNvCxnSpPr>
          <p:nvPr/>
        </p:nvCxnSpPr>
        <p:spPr>
          <a:xfrm flipV="1">
            <a:off x="5256168" y="2087126"/>
            <a:ext cx="589440" cy="65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 flipV="1">
            <a:off x="4929920" y="1534413"/>
            <a:ext cx="2382" cy="178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>
            <a:endCxn id="6" idx="2"/>
          </p:cNvCxnSpPr>
          <p:nvPr/>
        </p:nvCxnSpPr>
        <p:spPr>
          <a:xfrm flipV="1">
            <a:off x="4946454" y="692696"/>
            <a:ext cx="4165" cy="364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6177592" y="1534413"/>
            <a:ext cx="0" cy="1621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 flipV="1">
            <a:off x="4344441" y="1057237"/>
            <a:ext cx="7135" cy="2731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flipH="1">
            <a:off x="5394727" y="1756149"/>
            <a:ext cx="168731" cy="1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2112352" y="2320924"/>
            <a:ext cx="2787" cy="381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 Box 17"/>
          <p:cNvSpPr txBox="1">
            <a:spLocks noChangeArrowheads="1"/>
          </p:cNvSpPr>
          <p:nvPr/>
        </p:nvSpPr>
        <p:spPr bwMode="auto">
          <a:xfrm>
            <a:off x="1853176" y="2369660"/>
            <a:ext cx="576064" cy="29046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HEAD OF FINANCIAL </a:t>
            </a:r>
            <a:r>
              <a:rPr lang="en-GB" sz="400" dirty="0" smtClean="0"/>
              <a:t>MANAGEMENT </a:t>
            </a:r>
            <a:r>
              <a:rPr lang="en-GB" sz="400" dirty="0"/>
              <a:t>&amp;</a:t>
            </a:r>
            <a:r>
              <a:rPr lang="en-GB" sz="400" dirty="0" smtClean="0"/>
              <a:t> PLANNING</a:t>
            </a:r>
          </a:p>
          <a:p>
            <a:r>
              <a:rPr lang="en-GB" sz="400" b="0" dirty="0" smtClean="0"/>
              <a:t>Jenny White</a:t>
            </a:r>
          </a:p>
        </p:txBody>
      </p:sp>
      <p:cxnSp>
        <p:nvCxnSpPr>
          <p:cNvPr id="179" name="Straight Connector 178"/>
          <p:cNvCxnSpPr>
            <a:endCxn id="245" idx="3"/>
          </p:cNvCxnSpPr>
          <p:nvPr/>
        </p:nvCxnSpPr>
        <p:spPr>
          <a:xfrm flipH="1">
            <a:off x="8985448" y="1263257"/>
            <a:ext cx="6726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93" idx="3"/>
          </p:cNvCxnSpPr>
          <p:nvPr/>
        </p:nvCxnSpPr>
        <p:spPr>
          <a:xfrm flipV="1">
            <a:off x="5333905" y="2087126"/>
            <a:ext cx="511703" cy="69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V="1">
            <a:off x="5254690" y="3090221"/>
            <a:ext cx="2002567" cy="19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5263346" y="2736888"/>
            <a:ext cx="1650349" cy="48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8836819" y="3789041"/>
            <a:ext cx="0" cy="20245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84279" y="3207836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850701" y="3211994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68" idx="2"/>
          </p:cNvCxnSpPr>
          <p:nvPr/>
        </p:nvCxnSpPr>
        <p:spPr>
          <a:xfrm flipH="1" flipV="1">
            <a:off x="2127262" y="1429815"/>
            <a:ext cx="1" cy="334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512840" y="2325433"/>
            <a:ext cx="0" cy="3386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360712" y="2704171"/>
            <a:ext cx="4679" cy="492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9" idx="1"/>
          </p:cNvCxnSpPr>
          <p:nvPr/>
        </p:nvCxnSpPr>
        <p:spPr>
          <a:xfrm flipV="1">
            <a:off x="9341058" y="2113507"/>
            <a:ext cx="55823" cy="2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584896" y="3106862"/>
            <a:ext cx="572064" cy="4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4572261" y="2727251"/>
            <a:ext cx="375091" cy="9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4578015" y="2416672"/>
            <a:ext cx="3693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4578015" y="2119192"/>
            <a:ext cx="368439" cy="5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H="1" flipV="1">
            <a:off x="2030716" y="3789040"/>
            <a:ext cx="6819618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 flipV="1">
            <a:off x="5267064" y="1770381"/>
            <a:ext cx="1750" cy="1336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8697416" y="1049665"/>
            <a:ext cx="3859" cy="8299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9339826" y="1879566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1081450" y="1055427"/>
            <a:ext cx="0" cy="374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81450" y="1057237"/>
            <a:ext cx="761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3008416" y="1057237"/>
            <a:ext cx="368" cy="843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60289" y="526761"/>
            <a:ext cx="1380659" cy="16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dirty="0" smtClean="0"/>
              <a:t>CHAIRS / GOVERNING BODIES</a:t>
            </a:r>
            <a:endParaRPr lang="en-GB" sz="6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5552" y="128262"/>
            <a:ext cx="3624436" cy="6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Joint Management </a:t>
            </a:r>
            <a:r>
              <a:rPr lang="en-GB" sz="1400" dirty="0">
                <a:solidFill>
                  <a:schemeClr val="tx1"/>
                </a:solidFill>
              </a:rPr>
              <a:t>Structure</a:t>
            </a:r>
          </a:p>
          <a:p>
            <a:pPr algn="l"/>
            <a:r>
              <a:rPr lang="en-GB" sz="1100" b="0" dirty="0" smtClean="0">
                <a:solidFill>
                  <a:schemeClr val="tx1"/>
                </a:solidFill>
              </a:rPr>
              <a:t> updated 1 August 2017</a:t>
            </a:r>
          </a:p>
          <a:p>
            <a:pPr algn="l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92960" y="764704"/>
            <a:ext cx="674104" cy="207053"/>
          </a:xfrm>
          <a:prstGeom prst="rect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500" dirty="0" smtClean="0"/>
              <a:t>CHIEF OFFICER</a:t>
            </a:r>
            <a:endParaRPr lang="en-GB" sz="500" dirty="0"/>
          </a:p>
          <a:p>
            <a:r>
              <a:rPr lang="en-GB" sz="500" b="0" dirty="0" smtClean="0"/>
              <a:t>Fiona Taylor</a:t>
            </a:r>
            <a:endParaRPr lang="en-GB" sz="500" b="0" dirty="0"/>
          </a:p>
        </p:txBody>
      </p:sp>
      <p:sp>
        <p:nvSpPr>
          <p:cNvPr id="90" name="Rectangle 89"/>
          <p:cNvSpPr/>
          <p:nvPr/>
        </p:nvSpPr>
        <p:spPr>
          <a:xfrm>
            <a:off x="3939357" y="260648"/>
            <a:ext cx="2021755" cy="18754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Wider Constituent CCG Members Group</a:t>
            </a: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590888" y="3280661"/>
            <a:ext cx="557487" cy="283384"/>
          </a:xfrm>
          <a:prstGeom prst="rect">
            <a:avLst/>
          </a:prstGeom>
          <a:solidFill>
            <a:srgbClr val="00B0F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STRATEGY</a:t>
            </a:r>
          </a:p>
          <a:p>
            <a:r>
              <a:rPr lang="en-GB" sz="400" dirty="0" smtClean="0"/>
              <a:t>&amp; </a:t>
            </a:r>
            <a:r>
              <a:rPr lang="en-GB" sz="400" dirty="0"/>
              <a:t>INNOVATION</a:t>
            </a:r>
          </a:p>
          <a:p>
            <a:r>
              <a:rPr lang="en-GB" sz="400" b="0" dirty="0" smtClean="0"/>
              <a:t>Dr Pete Chamberlain</a:t>
            </a:r>
            <a:endParaRPr lang="en-GB" sz="400" b="0" dirty="0"/>
          </a:p>
        </p:txBody>
      </p:sp>
      <p:sp>
        <p:nvSpPr>
          <p:cNvPr id="242" name="Text Box 5"/>
          <p:cNvSpPr txBox="1">
            <a:spLocks noChangeArrowheads="1"/>
          </p:cNvSpPr>
          <p:nvPr/>
        </p:nvSpPr>
        <p:spPr bwMode="auto">
          <a:xfrm>
            <a:off x="2720752" y="1120789"/>
            <a:ext cx="578639" cy="283016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FINANCE 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/>
              <a:t>Martin McDowell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8430428" y="1109623"/>
            <a:ext cx="555020" cy="307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NURSE &amp; QUALITY OFFICER</a:t>
            </a:r>
            <a:endParaRPr lang="en-GB" sz="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Debbie Fagan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296915" y="1133849"/>
            <a:ext cx="585681" cy="291091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DELIVERY &amp; INTEGRATION 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Tracy Jeffes</a:t>
            </a:r>
            <a:endParaRPr lang="en-GB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Text Box 13"/>
          <p:cNvSpPr txBox="1">
            <a:spLocks noChangeArrowheads="1"/>
          </p:cNvSpPr>
          <p:nvPr/>
        </p:nvSpPr>
        <p:spPr bwMode="auto">
          <a:xfrm>
            <a:off x="8430427" y="1483883"/>
            <a:ext cx="555021" cy="329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DEPUTY CHIEF NURSE/ HEAD OF QUALITY &amp; SAFETY</a:t>
            </a:r>
            <a:endParaRPr lang="en-GB" sz="400" dirty="0"/>
          </a:p>
          <a:p>
            <a:r>
              <a:rPr lang="en-GB" sz="400" b="0" dirty="0"/>
              <a:t>Brendan </a:t>
            </a:r>
            <a:r>
              <a:rPr lang="en-GB" sz="400" b="0" dirty="0" smtClean="0"/>
              <a:t>Prescott</a:t>
            </a:r>
            <a:endParaRPr lang="en-GB" sz="400" b="0" dirty="0"/>
          </a:p>
        </p:txBody>
      </p:sp>
      <p:sp>
        <p:nvSpPr>
          <p:cNvPr id="272" name="Text Box 15"/>
          <p:cNvSpPr txBox="1">
            <a:spLocks noChangeArrowheads="1"/>
          </p:cNvSpPr>
          <p:nvPr/>
        </p:nvSpPr>
        <p:spPr bwMode="auto">
          <a:xfrm>
            <a:off x="2648743" y="1544854"/>
            <a:ext cx="720081" cy="26823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DEPUTY </a:t>
            </a:r>
          </a:p>
          <a:p>
            <a:r>
              <a:rPr lang="en-GB" sz="400" dirty="0"/>
              <a:t>CHIEF FINANCE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 smtClean="0"/>
              <a:t>Alison </a:t>
            </a:r>
            <a:r>
              <a:rPr lang="en-GB" sz="400" b="0" smtClean="0"/>
              <a:t>Ormrod</a:t>
            </a:r>
            <a:endParaRPr lang="en-GB" sz="400" b="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504728" y="1904673"/>
            <a:ext cx="124539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072401" y="1107640"/>
            <a:ext cx="592567" cy="296165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REDESIGN  &amp; COMMISSIONING OFFICER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Leonard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 Box 17"/>
          <p:cNvSpPr txBox="1">
            <a:spLocks noChangeArrowheads="1"/>
          </p:cNvSpPr>
          <p:nvPr/>
        </p:nvSpPr>
        <p:spPr bwMode="auto">
          <a:xfrm>
            <a:off x="4643823" y="1605318"/>
            <a:ext cx="525200" cy="29499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HEAD OF COMMS</a:t>
            </a:r>
          </a:p>
          <a:p>
            <a:r>
              <a:rPr lang="en-GB" dirty="0" smtClean="0"/>
              <a:t>&amp; ENGAGEMENT</a:t>
            </a:r>
            <a:endParaRPr lang="en-GB" dirty="0"/>
          </a:p>
          <a:p>
            <a:r>
              <a:rPr lang="en-GB" b="0" dirty="0" smtClean="0"/>
              <a:t>Lyn Cooke</a:t>
            </a:r>
            <a:endParaRPr lang="en-GB" b="0" dirty="0"/>
          </a:p>
        </p:txBody>
      </p:sp>
      <p:sp>
        <p:nvSpPr>
          <p:cNvPr id="207" name="Rectangle 206"/>
          <p:cNvSpPr/>
          <p:nvPr/>
        </p:nvSpPr>
        <p:spPr>
          <a:xfrm>
            <a:off x="742396" y="1112927"/>
            <a:ext cx="682133" cy="255627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STRATEGY &amp; OUTCOMES 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Karl McCluskey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 Box 15"/>
          <p:cNvSpPr txBox="1">
            <a:spLocks noChangeArrowheads="1"/>
          </p:cNvSpPr>
          <p:nvPr/>
        </p:nvSpPr>
        <p:spPr bwMode="auto">
          <a:xfrm>
            <a:off x="1344683" y="1523334"/>
            <a:ext cx="468336" cy="24356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OUTCOMES </a:t>
            </a:r>
            <a:r>
              <a:rPr lang="en-GB" sz="400" dirty="0"/>
              <a:t>OFFICER</a:t>
            </a:r>
          </a:p>
          <a:p>
            <a:r>
              <a:rPr lang="en-GB" sz="400" b="0" dirty="0"/>
              <a:t>Fiona Doherty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5260243" y="2408904"/>
            <a:ext cx="2111852" cy="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 Box 9"/>
          <p:cNvSpPr txBox="1">
            <a:spLocks noChangeArrowheads="1"/>
          </p:cNvSpPr>
          <p:nvPr/>
        </p:nvSpPr>
        <p:spPr bwMode="auto">
          <a:xfrm>
            <a:off x="5340342" y="2581916"/>
            <a:ext cx="505266" cy="30214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Terry Stapley</a:t>
            </a:r>
            <a:endParaRPr lang="en-GB" sz="400" b="0" dirty="0"/>
          </a:p>
        </p:txBody>
      </p:sp>
      <p:sp>
        <p:nvSpPr>
          <p:cNvPr id="248" name="Text Box 9"/>
          <p:cNvSpPr txBox="1">
            <a:spLocks noChangeArrowheads="1"/>
          </p:cNvSpPr>
          <p:nvPr/>
        </p:nvSpPr>
        <p:spPr bwMode="auto">
          <a:xfrm>
            <a:off x="6448040" y="227433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PA </a:t>
            </a:r>
            <a:r>
              <a:rPr lang="en-GB" sz="400" dirty="0" smtClean="0"/>
              <a:t>TO</a:t>
            </a:r>
          </a:p>
          <a:p>
            <a:r>
              <a:rPr lang="en-GB" sz="400" dirty="0" smtClean="0"/>
              <a:t>CHIEF FINANCE OFFICER</a:t>
            </a:r>
            <a:endParaRPr lang="en-GB" sz="400" dirty="0"/>
          </a:p>
          <a:p>
            <a:r>
              <a:rPr lang="en-GB" sz="400" b="0" dirty="0" smtClean="0"/>
              <a:t>Tahreen Kutub</a:t>
            </a:r>
            <a:endParaRPr lang="en-GB" sz="400" b="0" dirty="0"/>
          </a:p>
        </p:txBody>
      </p:sp>
      <p:sp>
        <p:nvSpPr>
          <p:cNvPr id="249" name="TextBox 6"/>
          <p:cNvSpPr txBox="1">
            <a:spLocks noChangeArrowheads="1"/>
          </p:cNvSpPr>
          <p:nvPr/>
        </p:nvSpPr>
        <p:spPr bwMode="auto">
          <a:xfrm>
            <a:off x="5889104" y="2583870"/>
            <a:ext cx="489998" cy="29713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SENIOR</a:t>
            </a:r>
          </a:p>
          <a:p>
            <a:r>
              <a:rPr lang="en-US" sz="400" dirty="0" smtClean="0"/>
              <a:t>ADMINISTRATOR</a:t>
            </a:r>
          </a:p>
          <a:p>
            <a:r>
              <a:rPr lang="en-US" sz="400" dirty="0" smtClean="0"/>
              <a:t>Julie Dillon</a:t>
            </a:r>
            <a:endParaRPr lang="en-US" sz="400" dirty="0"/>
          </a:p>
        </p:txBody>
      </p:sp>
      <p:sp>
        <p:nvSpPr>
          <p:cNvPr id="251" name="TextBox 7"/>
          <p:cNvSpPr txBox="1">
            <a:spLocks noChangeArrowheads="1"/>
          </p:cNvSpPr>
          <p:nvPr/>
        </p:nvSpPr>
        <p:spPr bwMode="auto">
          <a:xfrm>
            <a:off x="5894635" y="2933812"/>
            <a:ext cx="484468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SENIOR ADMINISTRATOR</a:t>
            </a:r>
            <a:endParaRPr lang="en-US" sz="400" dirty="0"/>
          </a:p>
          <a:p>
            <a:r>
              <a:rPr lang="en-US" sz="400" b="0" dirty="0" smtClean="0"/>
              <a:t>Clare Touhey</a:t>
            </a:r>
          </a:p>
        </p:txBody>
      </p:sp>
      <p:sp>
        <p:nvSpPr>
          <p:cNvPr id="252" name="TextBox 7"/>
          <p:cNvSpPr txBox="1">
            <a:spLocks noChangeArrowheads="1"/>
          </p:cNvSpPr>
          <p:nvPr/>
        </p:nvSpPr>
        <p:spPr bwMode="auto">
          <a:xfrm>
            <a:off x="5337217" y="2928667"/>
            <a:ext cx="508392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MEDICINES MANAGEMENT</a:t>
            </a:r>
            <a:endParaRPr lang="en-US" sz="400" dirty="0"/>
          </a:p>
          <a:p>
            <a:r>
              <a:rPr lang="en-US" sz="400" dirty="0"/>
              <a:t>ADMINISTRATOR</a:t>
            </a:r>
          </a:p>
          <a:p>
            <a:r>
              <a:rPr lang="en-US" sz="400" b="0" dirty="0"/>
              <a:t>Ruth Menzies</a:t>
            </a:r>
          </a:p>
        </p:txBody>
      </p:sp>
      <p:sp>
        <p:nvSpPr>
          <p:cNvPr id="253" name="TextBox 7"/>
          <p:cNvSpPr txBox="1">
            <a:spLocks noChangeArrowheads="1"/>
          </p:cNvSpPr>
          <p:nvPr/>
        </p:nvSpPr>
        <p:spPr bwMode="auto">
          <a:xfrm>
            <a:off x="6964907" y="2949490"/>
            <a:ext cx="431005" cy="29018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EXECUTIVE ASSISTANT</a:t>
            </a:r>
          </a:p>
          <a:p>
            <a:r>
              <a:rPr lang="en-US" sz="400" b="0" dirty="0" smtClean="0"/>
              <a:t>Jacqueline Hill</a:t>
            </a:r>
          </a:p>
        </p:txBody>
      </p:sp>
      <p:sp>
        <p:nvSpPr>
          <p:cNvPr id="256" name="Text Box 9"/>
          <p:cNvSpPr txBox="1">
            <a:spLocks noChangeArrowheads="1"/>
          </p:cNvSpPr>
          <p:nvPr/>
        </p:nvSpPr>
        <p:spPr bwMode="auto">
          <a:xfrm>
            <a:off x="6974795" y="2270718"/>
            <a:ext cx="440641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QUALITY TEAM SUPPORT OFFICER</a:t>
            </a:r>
          </a:p>
          <a:p>
            <a:r>
              <a:rPr lang="en-GB" sz="400" b="0" dirty="0" smtClean="0"/>
              <a:t>Vicky Taylor</a:t>
            </a:r>
            <a:endParaRPr lang="en-GB" sz="400" b="0" dirty="0"/>
          </a:p>
        </p:txBody>
      </p:sp>
      <p:sp>
        <p:nvSpPr>
          <p:cNvPr id="244" name="Text Box 9"/>
          <p:cNvSpPr txBox="1">
            <a:spLocks noChangeArrowheads="1"/>
          </p:cNvSpPr>
          <p:nvPr/>
        </p:nvSpPr>
        <p:spPr bwMode="auto">
          <a:xfrm>
            <a:off x="5343946" y="2272593"/>
            <a:ext cx="498057" cy="265410"/>
          </a:xfrm>
          <a:prstGeom prst="rect">
            <a:avLst/>
          </a:prstGeom>
          <a:solidFill>
            <a:srgbClr val="7030A0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SUPPORT OFFICER</a:t>
            </a:r>
            <a:endParaRPr lang="en-GB" sz="400" dirty="0"/>
          </a:p>
          <a:p>
            <a:r>
              <a:rPr lang="en-GB" sz="400" b="0" dirty="0"/>
              <a:t>Cathy Loughlin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3558460" y="2442859"/>
            <a:ext cx="0" cy="1291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86" idx="0"/>
          </p:cNvCxnSpPr>
          <p:nvPr/>
        </p:nvCxnSpPr>
        <p:spPr>
          <a:xfrm flipV="1">
            <a:off x="4006295" y="2325433"/>
            <a:ext cx="0" cy="374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49107" y="1901693"/>
            <a:ext cx="2039" cy="4237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 Box 17"/>
          <p:cNvSpPr txBox="1">
            <a:spLocks noChangeArrowheads="1"/>
          </p:cNvSpPr>
          <p:nvPr/>
        </p:nvSpPr>
        <p:spPr bwMode="auto">
          <a:xfrm>
            <a:off x="3512840" y="1970157"/>
            <a:ext cx="479787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ACCOUNTANT</a:t>
            </a:r>
          </a:p>
          <a:p>
            <a:r>
              <a:rPr lang="en-GB" sz="400" b="0" dirty="0" smtClean="0"/>
              <a:t>Leah Robinson</a:t>
            </a:r>
            <a:endParaRPr lang="en-GB" sz="400" b="0" dirty="0"/>
          </a:p>
        </p:txBody>
      </p:sp>
      <p:sp>
        <p:nvSpPr>
          <p:cNvPr id="278" name="Text Box 17"/>
          <p:cNvSpPr txBox="1">
            <a:spLocks noChangeArrowheads="1"/>
          </p:cNvSpPr>
          <p:nvPr/>
        </p:nvSpPr>
        <p:spPr bwMode="auto">
          <a:xfrm>
            <a:off x="3779670" y="2374320"/>
            <a:ext cx="453249" cy="28677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ACCOUNTANT</a:t>
            </a:r>
            <a:endParaRPr lang="en-GB" sz="400" dirty="0"/>
          </a:p>
          <a:p>
            <a:r>
              <a:rPr lang="en-GB" sz="400" b="0" dirty="0" smtClean="0"/>
              <a:t>Linda Pye</a:t>
            </a:r>
            <a:endParaRPr lang="en-GB" sz="400" b="0" dirty="0"/>
          </a:p>
        </p:txBody>
      </p:sp>
      <p:sp>
        <p:nvSpPr>
          <p:cNvPr id="286" name="Text Box 17"/>
          <p:cNvSpPr txBox="1">
            <a:spLocks noChangeArrowheads="1"/>
          </p:cNvSpPr>
          <p:nvPr/>
        </p:nvSpPr>
        <p:spPr bwMode="auto">
          <a:xfrm>
            <a:off x="3779670" y="2699949"/>
            <a:ext cx="453250" cy="27428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FINANCIAL ACCOUNTANT</a:t>
            </a:r>
          </a:p>
          <a:p>
            <a:r>
              <a:rPr lang="en-GB" sz="400" b="0" dirty="0" smtClean="0"/>
              <a:t>Robert Smith </a:t>
            </a:r>
            <a:endParaRPr lang="en-GB" sz="400" b="0" dirty="0"/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3302760" y="2369660"/>
            <a:ext cx="426104" cy="2943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&amp; SYSTEMS ACCOUNTANT</a:t>
            </a:r>
            <a:endParaRPr lang="en-GB" sz="400" dirty="0"/>
          </a:p>
          <a:p>
            <a:r>
              <a:rPr lang="en-GB" sz="400" b="0" dirty="0" smtClean="0"/>
              <a:t>Mike Scully</a:t>
            </a:r>
            <a:endParaRPr lang="en-GB" sz="400" b="0" dirty="0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3512840" y="2320000"/>
            <a:ext cx="493455" cy="18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44624"/>
            <a:ext cx="1583596" cy="519107"/>
          </a:xfrm>
          <a:prstGeom prst="rect">
            <a:avLst/>
          </a:prstGeom>
        </p:spPr>
      </p:pic>
      <p:cxnSp>
        <p:nvCxnSpPr>
          <p:cNvPr id="184" name="Straight Connector 183"/>
          <p:cNvCxnSpPr/>
          <p:nvPr/>
        </p:nvCxnSpPr>
        <p:spPr>
          <a:xfrm flipH="1">
            <a:off x="2504727" y="1904673"/>
            <a:ext cx="1" cy="4170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942688" y="2323144"/>
            <a:ext cx="0" cy="646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870603" y="2704171"/>
            <a:ext cx="0" cy="841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2116956" y="2843583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 Box 17"/>
          <p:cNvSpPr txBox="1">
            <a:spLocks noChangeArrowheads="1"/>
          </p:cNvSpPr>
          <p:nvPr/>
        </p:nvSpPr>
        <p:spPr bwMode="auto">
          <a:xfrm>
            <a:off x="2203483" y="1975176"/>
            <a:ext cx="661285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STRATEGIC FINANCIAL PLANNING</a:t>
            </a:r>
            <a:endParaRPr lang="en-GB" sz="400" dirty="0"/>
          </a:p>
          <a:p>
            <a:r>
              <a:rPr lang="en-GB" sz="400" b="0" dirty="0" smtClean="0"/>
              <a:t>Rebecca McCullough</a:t>
            </a:r>
            <a:endParaRPr lang="en-GB" sz="400" b="0" dirty="0"/>
          </a:p>
        </p:txBody>
      </p:sp>
      <p:sp>
        <p:nvSpPr>
          <p:cNvPr id="287" name="Text Box 17"/>
          <p:cNvSpPr txBox="1">
            <a:spLocks noChangeArrowheads="1"/>
          </p:cNvSpPr>
          <p:nvPr/>
        </p:nvSpPr>
        <p:spPr bwMode="auto">
          <a:xfrm>
            <a:off x="2705051" y="2773994"/>
            <a:ext cx="469382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CONTRACT ACCOUNTANT</a:t>
            </a:r>
            <a:endParaRPr lang="en-GB" sz="400" dirty="0"/>
          </a:p>
          <a:p>
            <a:r>
              <a:rPr lang="en-GB" sz="400" b="0" dirty="0"/>
              <a:t>Kevin </a:t>
            </a:r>
            <a:r>
              <a:rPr lang="en-GB" sz="400" b="0" dirty="0" smtClean="0"/>
              <a:t>Taylor</a:t>
            </a:r>
            <a:endParaRPr lang="en-GB" sz="400" b="0" dirty="0"/>
          </a:p>
        </p:txBody>
      </p:sp>
      <p:sp>
        <p:nvSpPr>
          <p:cNvPr id="288" name="Text Box 17"/>
          <p:cNvSpPr txBox="1">
            <a:spLocks noChangeArrowheads="1"/>
          </p:cNvSpPr>
          <p:nvPr/>
        </p:nvSpPr>
        <p:spPr bwMode="auto">
          <a:xfrm>
            <a:off x="1634202" y="2773995"/>
            <a:ext cx="472798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Chloe </a:t>
            </a:r>
            <a:r>
              <a:rPr lang="en-GB" sz="400" b="0" dirty="0"/>
              <a:t>R</a:t>
            </a:r>
            <a:r>
              <a:rPr lang="en-GB" sz="400" b="0" dirty="0" smtClean="0"/>
              <a:t>achelle</a:t>
            </a:r>
            <a:endParaRPr lang="en-GB" sz="400" b="0" dirty="0"/>
          </a:p>
        </p:txBody>
      </p:sp>
      <p:sp>
        <p:nvSpPr>
          <p:cNvPr id="291" name="Text Box 17"/>
          <p:cNvSpPr txBox="1">
            <a:spLocks noChangeArrowheads="1"/>
          </p:cNvSpPr>
          <p:nvPr/>
        </p:nvSpPr>
        <p:spPr bwMode="auto">
          <a:xfrm>
            <a:off x="1622668" y="3101975"/>
            <a:ext cx="484332" cy="2906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MANAGEMENT ACCOUNTANT</a:t>
            </a:r>
            <a:endParaRPr lang="en-GB" sz="400" dirty="0"/>
          </a:p>
          <a:p>
            <a:r>
              <a:rPr lang="en-GB" sz="400" b="0" dirty="0" smtClean="0"/>
              <a:t>Jo Sebborn</a:t>
            </a:r>
            <a:endParaRPr lang="en-GB" sz="400" b="0" dirty="0"/>
          </a:p>
        </p:txBody>
      </p:sp>
      <p:sp>
        <p:nvSpPr>
          <p:cNvPr id="156" name="Text Box 17"/>
          <p:cNvSpPr txBox="1">
            <a:spLocks noChangeArrowheads="1"/>
          </p:cNvSpPr>
          <p:nvPr/>
        </p:nvSpPr>
        <p:spPr bwMode="auto">
          <a:xfrm>
            <a:off x="2144688" y="2771957"/>
            <a:ext cx="450280" cy="272248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1870603" y="2704171"/>
            <a:ext cx="4993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2108684" y="2322319"/>
            <a:ext cx="828092" cy="31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2705050" y="2374320"/>
            <a:ext cx="476827" cy="281644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CONTRACT ACCOUNTANT</a:t>
            </a:r>
            <a:endParaRPr lang="en-GB" sz="400" dirty="0"/>
          </a:p>
          <a:p>
            <a:r>
              <a:rPr lang="en-GB" sz="400" b="0" dirty="0" smtClean="0"/>
              <a:t>Adam Gamston</a:t>
            </a:r>
            <a:endParaRPr lang="en-GB" sz="400" b="0" dirty="0"/>
          </a:p>
        </p:txBody>
      </p:sp>
      <p:sp>
        <p:nvSpPr>
          <p:cNvPr id="119" name="Text Box 17"/>
          <p:cNvSpPr txBox="1">
            <a:spLocks noChangeArrowheads="1"/>
          </p:cNvSpPr>
          <p:nvPr/>
        </p:nvSpPr>
        <p:spPr bwMode="auto">
          <a:xfrm>
            <a:off x="9341058" y="1964704"/>
            <a:ext cx="508486" cy="3031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PRACTICE NURSE </a:t>
            </a:r>
            <a:r>
              <a:rPr lang="en-GB" dirty="0" smtClean="0"/>
              <a:t>FACILITATORS</a:t>
            </a:r>
            <a:endParaRPr lang="en-GB" dirty="0"/>
          </a:p>
          <a:p>
            <a:r>
              <a:rPr lang="en-GB" b="0" dirty="0" smtClean="0"/>
              <a:t> Pippa Rose</a:t>
            </a:r>
          </a:p>
          <a:p>
            <a:r>
              <a:rPr lang="en-GB" b="0" dirty="0" smtClean="0"/>
              <a:t>Colette Page</a:t>
            </a:r>
            <a:endParaRPr lang="en-GB" b="0" dirty="0"/>
          </a:p>
        </p:txBody>
      </p:sp>
      <p:sp>
        <p:nvSpPr>
          <p:cNvPr id="121" name="Text Box 15"/>
          <p:cNvSpPr txBox="1">
            <a:spLocks noChangeArrowheads="1"/>
          </p:cNvSpPr>
          <p:nvPr/>
        </p:nvSpPr>
        <p:spPr bwMode="auto">
          <a:xfrm>
            <a:off x="8193360" y="1962119"/>
            <a:ext cx="521988" cy="3043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 QUALITY &amp; SAFETY</a:t>
            </a:r>
          </a:p>
          <a:p>
            <a:r>
              <a:rPr lang="en-GB" sz="400" b="0" dirty="0" smtClean="0"/>
              <a:t>James Hester</a:t>
            </a:r>
            <a:endParaRPr lang="en-GB" sz="400" b="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56456" y="1429815"/>
            <a:ext cx="2070806" cy="5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 Box 15"/>
          <p:cNvSpPr txBox="1">
            <a:spLocks noChangeArrowheads="1"/>
          </p:cNvSpPr>
          <p:nvPr/>
        </p:nvSpPr>
        <p:spPr bwMode="auto">
          <a:xfrm>
            <a:off x="571208" y="1810100"/>
            <a:ext cx="466511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CHIEF ANALYST</a:t>
            </a:r>
          </a:p>
          <a:p>
            <a:r>
              <a:rPr lang="en-GB" sz="400" b="0" dirty="0" smtClean="0"/>
              <a:t>Luke Garner</a:t>
            </a:r>
            <a:endParaRPr lang="en-GB" sz="400" b="0" dirty="0"/>
          </a:p>
        </p:txBody>
      </p:sp>
      <p:sp>
        <p:nvSpPr>
          <p:cNvPr id="163" name="Text Box 15"/>
          <p:cNvSpPr txBox="1">
            <a:spLocks noChangeArrowheads="1"/>
          </p:cNvSpPr>
          <p:nvPr/>
        </p:nvSpPr>
        <p:spPr bwMode="auto">
          <a:xfrm>
            <a:off x="883528" y="2179342"/>
            <a:ext cx="397064" cy="2207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LEAD</a:t>
            </a:r>
          </a:p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Anthony North</a:t>
            </a:r>
            <a:endParaRPr lang="en-GB" sz="400" b="0" dirty="0"/>
          </a:p>
        </p:txBody>
      </p:sp>
      <p:sp>
        <p:nvSpPr>
          <p:cNvPr id="166" name="Text Box 15"/>
          <p:cNvSpPr txBox="1">
            <a:spLocks noChangeArrowheads="1"/>
          </p:cNvSpPr>
          <p:nvPr/>
        </p:nvSpPr>
        <p:spPr bwMode="auto">
          <a:xfrm>
            <a:off x="7545288" y="1964705"/>
            <a:ext cx="563817" cy="3017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QUALITY &amp; PERFORMANCE</a:t>
            </a:r>
          </a:p>
          <a:p>
            <a:r>
              <a:rPr lang="en-GB" sz="400" b="0" dirty="0" smtClean="0"/>
              <a:t>Jo Simpson*</a:t>
            </a:r>
            <a:endParaRPr lang="en-GB" sz="400" b="0" dirty="0"/>
          </a:p>
        </p:txBody>
      </p:sp>
      <p:sp>
        <p:nvSpPr>
          <p:cNvPr id="168" name="Text Box 15"/>
          <p:cNvSpPr txBox="1">
            <a:spLocks noChangeArrowheads="1"/>
          </p:cNvSpPr>
          <p:nvPr/>
        </p:nvSpPr>
        <p:spPr bwMode="auto">
          <a:xfrm>
            <a:off x="8782724" y="1961979"/>
            <a:ext cx="490756" cy="3044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VULNERABLE PEOPLE</a:t>
            </a:r>
          </a:p>
          <a:p>
            <a:r>
              <a:rPr lang="en-GB" sz="400" b="0" dirty="0" smtClean="0"/>
              <a:t>Tracey Forshaw</a:t>
            </a:r>
            <a:endParaRPr lang="en-GB" sz="400" b="0" dirty="0"/>
          </a:p>
        </p:txBody>
      </p:sp>
      <p:sp>
        <p:nvSpPr>
          <p:cNvPr id="185" name="Text Box 15"/>
          <p:cNvSpPr txBox="1">
            <a:spLocks noChangeArrowheads="1"/>
          </p:cNvSpPr>
          <p:nvPr/>
        </p:nvSpPr>
        <p:spPr bwMode="auto">
          <a:xfrm>
            <a:off x="4644270" y="1950803"/>
            <a:ext cx="524754" cy="25881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Jo Herndlhofer</a:t>
            </a:r>
            <a:endParaRPr lang="en-GB" sz="400" b="0" dirty="0"/>
          </a:p>
        </p:txBody>
      </p:sp>
      <p:sp>
        <p:nvSpPr>
          <p:cNvPr id="187" name="Text Box 15"/>
          <p:cNvSpPr txBox="1">
            <a:spLocks noChangeArrowheads="1"/>
          </p:cNvSpPr>
          <p:nvPr/>
        </p:nvSpPr>
        <p:spPr bwMode="auto">
          <a:xfrm>
            <a:off x="4643820" y="2927958"/>
            <a:ext cx="525203" cy="281842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SUPPORT OFFICER</a:t>
            </a:r>
          </a:p>
          <a:p>
            <a:r>
              <a:rPr lang="en-GB" sz="400" b="0" dirty="0" smtClean="0"/>
              <a:t>Vacancy</a:t>
            </a:r>
          </a:p>
        </p:txBody>
      </p:sp>
      <p:sp>
        <p:nvSpPr>
          <p:cNvPr id="191" name="Text Box 15"/>
          <p:cNvSpPr txBox="1">
            <a:spLocks noChangeArrowheads="1"/>
          </p:cNvSpPr>
          <p:nvPr/>
        </p:nvSpPr>
        <p:spPr bwMode="auto">
          <a:xfrm>
            <a:off x="4643552" y="2581916"/>
            <a:ext cx="524755" cy="289180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DIGITAL COMMS &amp; ENGAGEMENT OFFICER</a:t>
            </a:r>
          </a:p>
          <a:p>
            <a:r>
              <a:rPr lang="en-GB" sz="400" b="0" dirty="0" smtClean="0"/>
              <a:t>Ryan McKernan</a:t>
            </a:r>
            <a:endParaRPr lang="en-GB" sz="400" b="0" dirty="0"/>
          </a:p>
        </p:txBody>
      </p:sp>
      <p:sp>
        <p:nvSpPr>
          <p:cNvPr id="192" name="Text Box 15"/>
          <p:cNvSpPr txBox="1">
            <a:spLocks noChangeArrowheads="1"/>
          </p:cNvSpPr>
          <p:nvPr/>
        </p:nvSpPr>
        <p:spPr bwMode="auto">
          <a:xfrm>
            <a:off x="5335752" y="1603808"/>
            <a:ext cx="514446" cy="29650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GOVERNANCE MANAGER</a:t>
            </a:r>
          </a:p>
          <a:p>
            <a:r>
              <a:rPr lang="en-GB" sz="400" b="0" dirty="0" smtClean="0"/>
              <a:t>Lisa Gilbert</a:t>
            </a:r>
            <a:endParaRPr lang="en-GB" sz="400" b="0" dirty="0"/>
          </a:p>
        </p:txBody>
      </p:sp>
      <p:sp>
        <p:nvSpPr>
          <p:cNvPr id="193" name="Text Box 15"/>
          <p:cNvSpPr txBox="1">
            <a:spLocks noChangeArrowheads="1"/>
          </p:cNvSpPr>
          <p:nvPr/>
        </p:nvSpPr>
        <p:spPr bwMode="auto">
          <a:xfrm>
            <a:off x="5333905" y="1950803"/>
            <a:ext cx="511703" cy="272645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BUSINESS MANAGER</a:t>
            </a:r>
          </a:p>
          <a:p>
            <a:r>
              <a:rPr lang="en-GB" sz="400" b="0" dirty="0" smtClean="0"/>
              <a:t>Judy Graves</a:t>
            </a:r>
          </a:p>
        </p:txBody>
      </p:sp>
      <p:sp>
        <p:nvSpPr>
          <p:cNvPr id="194" name="Text Box 9"/>
          <p:cNvSpPr txBox="1">
            <a:spLocks noChangeArrowheads="1"/>
          </p:cNvSpPr>
          <p:nvPr/>
        </p:nvSpPr>
        <p:spPr bwMode="auto">
          <a:xfrm>
            <a:off x="5893891" y="2266131"/>
            <a:ext cx="485212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PA TO</a:t>
            </a:r>
          </a:p>
          <a:p>
            <a:r>
              <a:rPr lang="en-GB" sz="400" dirty="0" smtClean="0"/>
              <a:t>CHIEF OFFICER</a:t>
            </a:r>
            <a:endParaRPr lang="en-GB" sz="400" dirty="0"/>
          </a:p>
          <a:p>
            <a:r>
              <a:rPr lang="en-GB" sz="400" b="0" dirty="0" smtClean="0"/>
              <a:t>Jayne Byrne</a:t>
            </a:r>
            <a:endParaRPr lang="en-GB" sz="400" b="0" dirty="0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4938080" y="1534412"/>
            <a:ext cx="1241762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4578015" y="1746158"/>
            <a:ext cx="2" cy="13648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889939" y="1902715"/>
            <a:ext cx="0" cy="7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15"/>
          <p:cNvSpPr txBox="1">
            <a:spLocks noChangeArrowheads="1"/>
          </p:cNvSpPr>
          <p:nvPr/>
        </p:nvSpPr>
        <p:spPr bwMode="auto">
          <a:xfrm>
            <a:off x="4643822" y="2270452"/>
            <a:ext cx="525202" cy="267551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Laura Gibson</a:t>
            </a:r>
            <a:endParaRPr lang="en-GB" sz="400" b="0" dirty="0"/>
          </a:p>
        </p:txBody>
      </p:sp>
      <p:cxnSp>
        <p:nvCxnSpPr>
          <p:cNvPr id="145" name="Straight Connector 144"/>
          <p:cNvCxnSpPr>
            <a:stCxn id="178" idx="1"/>
          </p:cNvCxnSpPr>
          <p:nvPr/>
        </p:nvCxnSpPr>
        <p:spPr>
          <a:xfrm flipH="1">
            <a:off x="4579157" y="1752817"/>
            <a:ext cx="64666" cy="33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56456" y="3280661"/>
            <a:ext cx="487771" cy="283384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CANCER / CARE HOMES</a:t>
            </a:r>
            <a:endParaRPr lang="en-GB" sz="400" dirty="0"/>
          </a:p>
          <a:p>
            <a:r>
              <a:rPr lang="en-GB" sz="400" b="0" dirty="0" smtClean="0"/>
              <a:t>Dr Debbie Harvey</a:t>
            </a:r>
            <a:endParaRPr lang="en-GB" sz="400" b="0" dirty="0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6448040" y="259939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Jayne Williams</a:t>
            </a:r>
            <a:endParaRPr lang="en-GB" sz="400" b="0" dirty="0"/>
          </a:p>
        </p:txBody>
      </p:sp>
      <p:sp>
        <p:nvSpPr>
          <p:cNvPr id="153" name="Text Box 17"/>
          <p:cNvSpPr txBox="1">
            <a:spLocks noChangeArrowheads="1"/>
          </p:cNvSpPr>
          <p:nvPr/>
        </p:nvSpPr>
        <p:spPr bwMode="auto">
          <a:xfrm>
            <a:off x="2144688" y="3106862"/>
            <a:ext cx="450438" cy="285811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Josh Jones</a:t>
            </a:r>
            <a:endParaRPr lang="en-GB" sz="400" b="0" dirty="0"/>
          </a:p>
        </p:txBody>
      </p:sp>
      <p:sp>
        <p:nvSpPr>
          <p:cNvPr id="160" name="Text Box 17"/>
          <p:cNvSpPr txBox="1">
            <a:spLocks noChangeArrowheads="1"/>
          </p:cNvSpPr>
          <p:nvPr/>
        </p:nvSpPr>
        <p:spPr bwMode="auto">
          <a:xfrm>
            <a:off x="5910117" y="1601258"/>
            <a:ext cx="539451" cy="314944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SENIOR GOVERNANCE MANAGER</a:t>
            </a:r>
          </a:p>
          <a:p>
            <a:r>
              <a:rPr lang="en-GB" dirty="0" smtClean="0"/>
              <a:t>(Statutory Risk)</a:t>
            </a:r>
          </a:p>
          <a:p>
            <a:r>
              <a:rPr lang="en-GB" b="0" dirty="0" smtClean="0"/>
              <a:t>Andy Woods</a:t>
            </a:r>
            <a:endParaRPr lang="en-GB" b="0" dirty="0"/>
          </a:p>
        </p:txBody>
      </p:sp>
      <p:sp>
        <p:nvSpPr>
          <p:cNvPr id="176" name="Text Box 15"/>
          <p:cNvSpPr txBox="1">
            <a:spLocks noChangeArrowheads="1"/>
          </p:cNvSpPr>
          <p:nvPr/>
        </p:nvSpPr>
        <p:spPr bwMode="auto">
          <a:xfrm>
            <a:off x="9254756" y="1133849"/>
            <a:ext cx="450772" cy="2588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SAFEGUARDING TEAM</a:t>
            </a:r>
            <a:endParaRPr lang="en-GB" sz="400" b="0" dirty="0"/>
          </a:p>
        </p:txBody>
      </p:sp>
      <p:cxnSp>
        <p:nvCxnSpPr>
          <p:cNvPr id="180" name="Straight Connector 179"/>
          <p:cNvCxnSpPr>
            <a:endCxn id="8" idx="3"/>
          </p:cNvCxnSpPr>
          <p:nvPr/>
        </p:nvCxnSpPr>
        <p:spPr>
          <a:xfrm flipH="1" flipV="1">
            <a:off x="5267064" y="868231"/>
            <a:ext cx="4213078" cy="13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76" idx="0"/>
          </p:cNvCxnSpPr>
          <p:nvPr/>
        </p:nvCxnSpPr>
        <p:spPr>
          <a:xfrm flipV="1">
            <a:off x="9480142" y="869549"/>
            <a:ext cx="0" cy="2643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 Box 17"/>
          <p:cNvSpPr txBox="1">
            <a:spLocks noChangeArrowheads="1"/>
          </p:cNvSpPr>
          <p:nvPr/>
        </p:nvSpPr>
        <p:spPr bwMode="auto">
          <a:xfrm>
            <a:off x="1618970" y="3454960"/>
            <a:ext cx="496169" cy="23488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 TRAINEE</a:t>
            </a:r>
            <a:endParaRPr lang="en-GB" sz="400" dirty="0"/>
          </a:p>
          <a:p>
            <a:r>
              <a:rPr lang="en-GB" sz="300" dirty="0"/>
              <a:t>Tamara Ramirez-Roman</a:t>
            </a:r>
            <a:endParaRPr lang="en-GB" sz="300" b="0" dirty="0"/>
          </a:p>
        </p:txBody>
      </p:sp>
      <p:sp>
        <p:nvSpPr>
          <p:cNvPr id="260" name="Text Box 15"/>
          <p:cNvSpPr txBox="1">
            <a:spLocks noChangeArrowheads="1"/>
          </p:cNvSpPr>
          <p:nvPr/>
        </p:nvSpPr>
        <p:spPr bwMode="auto">
          <a:xfrm>
            <a:off x="1344683" y="1812138"/>
            <a:ext cx="468336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QIPP ANALYST</a:t>
            </a:r>
          </a:p>
          <a:p>
            <a:r>
              <a:rPr lang="en-GB" sz="400" b="0" dirty="0" smtClean="0"/>
              <a:t>David McCoy</a:t>
            </a:r>
            <a:endParaRPr lang="en-GB" sz="400" b="0" dirty="0"/>
          </a:p>
        </p:txBody>
      </p:sp>
      <p:sp>
        <p:nvSpPr>
          <p:cNvPr id="261" name="Text Box 15"/>
          <p:cNvSpPr txBox="1">
            <a:spLocks noChangeArrowheads="1"/>
          </p:cNvSpPr>
          <p:nvPr/>
        </p:nvSpPr>
        <p:spPr bwMode="auto">
          <a:xfrm>
            <a:off x="1344684" y="2101200"/>
            <a:ext cx="466108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BI ANALYST</a:t>
            </a:r>
          </a:p>
          <a:p>
            <a:r>
              <a:rPr lang="en-GB" sz="400" b="0" dirty="0" smtClean="0"/>
              <a:t>Tom Hood</a:t>
            </a:r>
            <a:endParaRPr lang="en-GB" sz="400" b="0" dirty="0"/>
          </a:p>
        </p:txBody>
      </p:sp>
      <p:sp>
        <p:nvSpPr>
          <p:cNvPr id="263" name="Text Box 15"/>
          <p:cNvSpPr txBox="1">
            <a:spLocks noChangeArrowheads="1"/>
          </p:cNvSpPr>
          <p:nvPr/>
        </p:nvSpPr>
        <p:spPr bwMode="auto">
          <a:xfrm>
            <a:off x="1103890" y="2798060"/>
            <a:ext cx="407155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APPRENTICE BI ANALYST</a:t>
            </a:r>
          </a:p>
          <a:p>
            <a:r>
              <a:rPr lang="en-GB" sz="400" b="0" dirty="0" smtClean="0"/>
              <a:t>Daniel Curran</a:t>
            </a:r>
            <a:endParaRPr lang="en-GB" sz="400" b="0" dirty="0"/>
          </a:p>
        </p:txBody>
      </p:sp>
      <p:cxnSp>
        <p:nvCxnSpPr>
          <p:cNvPr id="136" name="Straight Connector 135"/>
          <p:cNvCxnSpPr>
            <a:stCxn id="310" idx="0"/>
          </p:cNvCxnSpPr>
          <p:nvPr/>
        </p:nvCxnSpPr>
        <p:spPr>
          <a:xfrm flipV="1">
            <a:off x="3163912" y="3789041"/>
            <a:ext cx="11418" cy="523126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 Box 6"/>
          <p:cNvSpPr txBox="1">
            <a:spLocks noChangeArrowheads="1"/>
          </p:cNvSpPr>
          <p:nvPr/>
        </p:nvSpPr>
        <p:spPr bwMode="auto">
          <a:xfrm>
            <a:off x="2957093" y="3875410"/>
            <a:ext cx="457421" cy="290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COMMISSIONING </a:t>
            </a:r>
            <a:r>
              <a:rPr lang="en-GB" sz="400" dirty="0" smtClean="0">
                <a:solidFill>
                  <a:schemeClr val="tx1"/>
                </a:solidFill>
              </a:rPr>
              <a:t>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Angela Price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10" name="Text Box 6"/>
          <p:cNvSpPr txBox="1">
            <a:spLocks noChangeArrowheads="1"/>
          </p:cNvSpPr>
          <p:nvPr/>
        </p:nvSpPr>
        <p:spPr bwMode="auto">
          <a:xfrm>
            <a:off x="2952779" y="4312167"/>
            <a:ext cx="422265" cy="2549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</a:t>
            </a:r>
            <a:r>
              <a:rPr lang="en-GB" sz="400" dirty="0" smtClean="0">
                <a:solidFill>
                  <a:schemeClr val="tx1"/>
                </a:solidFill>
              </a:rPr>
              <a:t>ADMIN MANAGER 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Louise Taylor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68" name="Text Box 15"/>
          <p:cNvSpPr txBox="1">
            <a:spLocks noChangeArrowheads="1"/>
          </p:cNvSpPr>
          <p:nvPr/>
        </p:nvSpPr>
        <p:spPr bwMode="auto">
          <a:xfrm>
            <a:off x="1893813" y="1520266"/>
            <a:ext cx="466899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PLANNING MANAGER</a:t>
            </a:r>
          </a:p>
          <a:p>
            <a:r>
              <a:rPr lang="en-GB" sz="400" b="0" dirty="0" smtClean="0"/>
              <a:t>Mel Wright</a:t>
            </a:r>
            <a:endParaRPr lang="en-GB" sz="400" b="0" dirty="0"/>
          </a:p>
        </p:txBody>
      </p:sp>
      <p:sp>
        <p:nvSpPr>
          <p:cNvPr id="269" name="Text Box 15"/>
          <p:cNvSpPr txBox="1">
            <a:spLocks noChangeArrowheads="1"/>
          </p:cNvSpPr>
          <p:nvPr/>
        </p:nvSpPr>
        <p:spPr bwMode="auto">
          <a:xfrm>
            <a:off x="571208" y="1520266"/>
            <a:ext cx="466511" cy="245381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</a:t>
            </a:r>
            <a:r>
              <a:rPr lang="en-GB" sz="400" dirty="0"/>
              <a:t>OUTCOMES OFFICER</a:t>
            </a:r>
          </a:p>
          <a:p>
            <a:r>
              <a:rPr lang="en-GB" sz="400" b="0" dirty="0" smtClean="0"/>
              <a:t>Becky Williams</a:t>
            </a:r>
            <a:endParaRPr lang="en-GB" sz="400" b="0" dirty="0"/>
          </a:p>
        </p:txBody>
      </p:sp>
      <p:cxnSp>
        <p:nvCxnSpPr>
          <p:cNvPr id="273" name="Straight Connector 272"/>
          <p:cNvCxnSpPr/>
          <p:nvPr/>
        </p:nvCxnSpPr>
        <p:spPr>
          <a:xfrm flipV="1">
            <a:off x="56456" y="1426479"/>
            <a:ext cx="0" cy="17768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56456" y="3207835"/>
            <a:ext cx="7958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7"/>
          <p:cNvSpPr txBox="1">
            <a:spLocks noChangeArrowheads="1"/>
          </p:cNvSpPr>
          <p:nvPr/>
        </p:nvSpPr>
        <p:spPr bwMode="auto">
          <a:xfrm>
            <a:off x="6448040" y="2940771"/>
            <a:ext cx="455326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ADMINISTRATOR</a:t>
            </a:r>
            <a:endParaRPr lang="en-US" sz="400" dirty="0"/>
          </a:p>
          <a:p>
            <a:r>
              <a:rPr lang="en-US" sz="400" b="0" dirty="0" smtClean="0"/>
              <a:t>Danny Ungi</a:t>
            </a:r>
          </a:p>
        </p:txBody>
      </p:sp>
      <p:cxnSp>
        <p:nvCxnSpPr>
          <p:cNvPr id="350" name="Straight Connector 349"/>
          <p:cNvCxnSpPr/>
          <p:nvPr/>
        </p:nvCxnSpPr>
        <p:spPr>
          <a:xfrm flipV="1">
            <a:off x="7818998" y="1887646"/>
            <a:ext cx="0" cy="76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8412560" y="188580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V="1">
            <a:off x="9028102" y="1882762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V="1">
            <a:off x="9603501" y="187787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8333896" y="4223774"/>
            <a:ext cx="0" cy="40920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7736128" y="4223774"/>
            <a:ext cx="0" cy="39800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V="1">
            <a:off x="8023983" y="3789042"/>
            <a:ext cx="0" cy="134306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 Box 15"/>
          <p:cNvSpPr txBox="1">
            <a:spLocks noChangeArrowheads="1"/>
          </p:cNvSpPr>
          <p:nvPr/>
        </p:nvSpPr>
        <p:spPr bwMode="auto">
          <a:xfrm>
            <a:off x="7756080" y="3893838"/>
            <a:ext cx="577816" cy="288720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INTEGRATED COMMISSIONING TEAM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Geraldine O’Carroll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90" name="Text Box 6"/>
          <p:cNvSpPr txBox="1">
            <a:spLocks noChangeArrowheads="1"/>
          </p:cNvSpPr>
          <p:nvPr/>
        </p:nvSpPr>
        <p:spPr bwMode="auto">
          <a:xfrm>
            <a:off x="8096962" y="4297767"/>
            <a:ext cx="467168" cy="27341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MENTAL HEALTH PROGRAMME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Gordon Jones 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2" name="Text Box 6"/>
          <p:cNvSpPr txBox="1">
            <a:spLocks noChangeArrowheads="1"/>
          </p:cNvSpPr>
          <p:nvPr/>
        </p:nvSpPr>
        <p:spPr bwMode="auto">
          <a:xfrm>
            <a:off x="7473280" y="4303662"/>
            <a:ext cx="476853" cy="25423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CHILDREN’S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COMMISSIONER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Peter Wong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165" name="Text Box 6"/>
          <p:cNvSpPr txBox="1">
            <a:spLocks noChangeArrowheads="1"/>
          </p:cNvSpPr>
          <p:nvPr/>
        </p:nvSpPr>
        <p:spPr bwMode="auto">
          <a:xfrm>
            <a:off x="8101042" y="4617499"/>
            <a:ext cx="459008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Tracy Reed</a:t>
            </a:r>
          </a:p>
        </p:txBody>
      </p:sp>
      <p:sp>
        <p:nvSpPr>
          <p:cNvPr id="169" name="Text Box 6"/>
          <p:cNvSpPr txBox="1">
            <a:spLocks noChangeArrowheads="1"/>
          </p:cNvSpPr>
          <p:nvPr/>
        </p:nvSpPr>
        <p:spPr bwMode="auto">
          <a:xfrm>
            <a:off x="7800825" y="4972591"/>
            <a:ext cx="456008" cy="310609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Kevin Thorne</a:t>
            </a:r>
          </a:p>
        </p:txBody>
      </p:sp>
      <p:sp>
        <p:nvSpPr>
          <p:cNvPr id="181" name="Text Box 6"/>
          <p:cNvSpPr txBox="1">
            <a:spLocks noChangeArrowheads="1"/>
          </p:cNvSpPr>
          <p:nvPr/>
        </p:nvSpPr>
        <p:spPr bwMode="auto">
          <a:xfrm>
            <a:off x="7473280" y="4618538"/>
            <a:ext cx="476854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Sue Crump</a:t>
            </a:r>
          </a:p>
        </p:txBody>
      </p:sp>
      <p:cxnSp>
        <p:nvCxnSpPr>
          <p:cNvPr id="376" name="Straight Connector 375"/>
          <p:cNvCxnSpPr/>
          <p:nvPr/>
        </p:nvCxnSpPr>
        <p:spPr>
          <a:xfrm>
            <a:off x="7738239" y="4223774"/>
            <a:ext cx="59230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Footer Placeholder 67"/>
          <p:cNvSpPr>
            <a:spLocks noGrp="1"/>
          </p:cNvSpPr>
          <p:nvPr>
            <p:ph type="ftr" sz="quarter" idx="11"/>
          </p:nvPr>
        </p:nvSpPr>
        <p:spPr>
          <a:xfrm>
            <a:off x="8553400" y="6741368"/>
            <a:ext cx="1296144" cy="72008"/>
          </a:xfrm>
        </p:spPr>
        <p:txBody>
          <a:bodyPr/>
          <a:lstStyle/>
          <a:p>
            <a:pPr algn="l"/>
            <a:r>
              <a:rPr lang="en-GB" sz="300" dirty="0" smtClean="0"/>
              <a:t>w:\Governance\CCG Structure Charts\CCG Management Structure.pptx</a:t>
            </a:r>
            <a:endParaRPr lang="en-GB" sz="3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7827196" y="1887646"/>
            <a:ext cx="17763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411" idx="0"/>
          </p:cNvCxnSpPr>
          <p:nvPr/>
        </p:nvCxnSpPr>
        <p:spPr>
          <a:xfrm flipH="1" flipV="1">
            <a:off x="2030716" y="3789042"/>
            <a:ext cx="7842" cy="1798812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795128" y="3868911"/>
            <a:ext cx="471177" cy="303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HEAD OF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MEDICINES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MANAGEMENT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Susanne Lynch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89" name="Straight Connector 388"/>
          <p:cNvCxnSpPr>
            <a:stCxn id="395" idx="0"/>
          </p:cNvCxnSpPr>
          <p:nvPr/>
        </p:nvCxnSpPr>
        <p:spPr>
          <a:xfrm flipV="1">
            <a:off x="880704" y="5147792"/>
            <a:ext cx="0" cy="43996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V="1">
            <a:off x="3201692" y="5139184"/>
            <a:ext cx="0" cy="54642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 Box 15"/>
          <p:cNvSpPr txBox="1">
            <a:spLocks noChangeArrowheads="1"/>
          </p:cNvSpPr>
          <p:nvPr/>
        </p:nvSpPr>
        <p:spPr bwMode="auto">
          <a:xfrm>
            <a:off x="2406569" y="5587853"/>
            <a:ext cx="480620" cy="10094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James Creese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TECHNICIANS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Jacqueline Smith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Tabitha </a:t>
            </a:r>
            <a:r>
              <a:rPr lang="en-GB" sz="400" b="0" dirty="0" err="1" smtClean="0">
                <a:solidFill>
                  <a:schemeClr val="tx1"/>
                </a:solidFill>
              </a:rPr>
              <a:t>Bodger</a:t>
            </a:r>
            <a:r>
              <a:rPr lang="en-GB" sz="400" b="0" dirty="0" smtClean="0">
                <a:solidFill>
                  <a:schemeClr val="tx1"/>
                </a:solidFill>
              </a:rPr>
              <a:t> Stephanie Stokes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Lesley Fazenfield</a:t>
            </a:r>
          </a:p>
          <a:p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93" name="Text Box 15"/>
          <p:cNvSpPr txBox="1">
            <a:spLocks noChangeArrowheads="1"/>
          </p:cNvSpPr>
          <p:nvPr/>
        </p:nvSpPr>
        <p:spPr bwMode="auto">
          <a:xfrm>
            <a:off x="2984218" y="5587758"/>
            <a:ext cx="473104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PRESCRIBING ANALYST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Tom </a:t>
            </a:r>
            <a:r>
              <a:rPr lang="en-GB" sz="400" b="0" dirty="0" smtClean="0">
                <a:solidFill>
                  <a:schemeClr val="tx1"/>
                </a:solidFill>
              </a:rPr>
              <a:t>Roberts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Chris </a:t>
            </a:r>
            <a:r>
              <a:rPr lang="en-GB" sz="400" b="0" dirty="0" smtClean="0">
                <a:solidFill>
                  <a:schemeClr val="tx1"/>
                </a:solidFill>
              </a:rPr>
              <a:t>Brennan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Linda McLaughlan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Sara </a:t>
            </a:r>
            <a:r>
              <a:rPr lang="en-GB" sz="400" b="0" dirty="0" smtClean="0">
                <a:solidFill>
                  <a:schemeClr val="tx1"/>
                </a:solidFill>
              </a:rPr>
              <a:t>Boyce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</a:t>
            </a:r>
            <a:r>
              <a:rPr lang="en-GB" sz="400" b="0" dirty="0">
                <a:solidFill>
                  <a:schemeClr val="tx1"/>
                </a:solidFill>
              </a:rPr>
              <a:t>Lea</a:t>
            </a:r>
          </a:p>
        </p:txBody>
      </p:sp>
      <p:sp>
        <p:nvSpPr>
          <p:cNvPr id="394" name="Text Box 15"/>
          <p:cNvSpPr txBox="1">
            <a:spLocks noChangeArrowheads="1"/>
          </p:cNvSpPr>
          <p:nvPr/>
        </p:nvSpPr>
        <p:spPr bwMode="auto">
          <a:xfrm>
            <a:off x="1223817" y="5581824"/>
            <a:ext cx="450438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 Paul Halsall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Emma Dagnall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Matthew Collings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Gillian Beardwood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Alain Anderson</a:t>
            </a:r>
          </a:p>
          <a:p>
            <a:endParaRPr lang="en-GB" sz="300" b="0" i="1" dirty="0">
              <a:solidFill>
                <a:schemeClr val="tx1"/>
              </a:solidFill>
            </a:endParaRPr>
          </a:p>
        </p:txBody>
      </p:sp>
      <p:sp>
        <p:nvSpPr>
          <p:cNvPr id="395" name="Text Box 15"/>
          <p:cNvSpPr txBox="1">
            <a:spLocks noChangeArrowheads="1"/>
          </p:cNvSpPr>
          <p:nvPr/>
        </p:nvSpPr>
        <p:spPr bwMode="auto">
          <a:xfrm>
            <a:off x="628692" y="5587758"/>
            <a:ext cx="504023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Mariola Fothergill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Ramsbottom</a:t>
            </a:r>
          </a:p>
          <a:p>
            <a:r>
              <a:rPr lang="en-GB" sz="400" b="0" i="1" dirty="0">
                <a:solidFill>
                  <a:schemeClr val="tx1"/>
                </a:solidFill>
              </a:rPr>
              <a:t>(Maternity Leave)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Marsh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Sophie Pradhan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Ian Gilmore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endParaRPr lang="en-GB" sz="40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Claire Campbell</a:t>
            </a:r>
          </a:p>
          <a:p>
            <a:r>
              <a:rPr lang="en-GB" sz="400" b="0" i="1" dirty="0">
                <a:solidFill>
                  <a:schemeClr val="tx1"/>
                </a:solidFill>
              </a:rPr>
              <a:t>(Maternity Leave)</a:t>
            </a:r>
          </a:p>
          <a:p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96" name="Straight Connector 395"/>
          <p:cNvCxnSpPr/>
          <p:nvPr/>
        </p:nvCxnSpPr>
        <p:spPr>
          <a:xfrm flipV="1">
            <a:off x="343209" y="5147793"/>
            <a:ext cx="3369974" cy="30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 Box 15"/>
          <p:cNvSpPr txBox="1">
            <a:spLocks noChangeArrowheads="1"/>
          </p:cNvSpPr>
          <p:nvPr/>
        </p:nvSpPr>
        <p:spPr bwMode="auto">
          <a:xfrm>
            <a:off x="1211780" y="5215339"/>
            <a:ext cx="462476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Janet Fay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399" name="Text Box 15"/>
          <p:cNvSpPr txBox="1">
            <a:spLocks noChangeArrowheads="1"/>
          </p:cNvSpPr>
          <p:nvPr/>
        </p:nvSpPr>
        <p:spPr bwMode="auto">
          <a:xfrm>
            <a:off x="630528" y="5223541"/>
            <a:ext cx="502187" cy="2530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Jennifer Johnston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400" name="Straight Connector 399"/>
          <p:cNvCxnSpPr/>
          <p:nvPr/>
        </p:nvCxnSpPr>
        <p:spPr>
          <a:xfrm flipV="1">
            <a:off x="3706168" y="5143553"/>
            <a:ext cx="0" cy="33301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 Box 15"/>
          <p:cNvSpPr txBox="1">
            <a:spLocks noChangeArrowheads="1"/>
          </p:cNvSpPr>
          <p:nvPr/>
        </p:nvSpPr>
        <p:spPr bwMode="auto">
          <a:xfrm>
            <a:off x="128464" y="5581824"/>
            <a:ext cx="429490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Shaun Roche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Fiona Skelton</a:t>
            </a:r>
            <a:endParaRPr lang="en-GB" sz="400" b="0" i="1" dirty="0" smtClean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Grace Harris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Jane Tosi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Zita </a:t>
            </a:r>
            <a:r>
              <a:rPr lang="en-GB" sz="400" b="0" dirty="0" smtClean="0">
                <a:solidFill>
                  <a:schemeClr val="tx1"/>
                </a:solidFill>
              </a:rPr>
              <a:t>Johnson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Pamela McGorry</a:t>
            </a:r>
          </a:p>
        </p:txBody>
      </p:sp>
      <p:cxnSp>
        <p:nvCxnSpPr>
          <p:cNvPr id="402" name="Straight Connector 401"/>
          <p:cNvCxnSpPr/>
          <p:nvPr/>
        </p:nvCxnSpPr>
        <p:spPr>
          <a:xfrm flipH="1" flipV="1">
            <a:off x="1959468" y="5750021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 flipV="1">
            <a:off x="2646879" y="5143553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 Box 15"/>
          <p:cNvSpPr txBox="1">
            <a:spLocks noChangeArrowheads="1"/>
          </p:cNvSpPr>
          <p:nvPr/>
        </p:nvSpPr>
        <p:spPr bwMode="auto">
          <a:xfrm>
            <a:off x="2984218" y="5223328"/>
            <a:ext cx="473104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Sandra Craggs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406" name="Text Box 15"/>
          <p:cNvSpPr txBox="1">
            <a:spLocks noChangeArrowheads="1"/>
          </p:cNvSpPr>
          <p:nvPr/>
        </p:nvSpPr>
        <p:spPr bwMode="auto">
          <a:xfrm>
            <a:off x="3524163" y="5221470"/>
            <a:ext cx="420251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INTERFACE PHARMACIST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Kay Walsh</a:t>
            </a:r>
          </a:p>
        </p:txBody>
      </p:sp>
      <p:cxnSp>
        <p:nvCxnSpPr>
          <p:cNvPr id="407" name="Straight Connector 406"/>
          <p:cNvCxnSpPr>
            <a:stCxn id="401" idx="0"/>
          </p:cNvCxnSpPr>
          <p:nvPr/>
        </p:nvCxnSpPr>
        <p:spPr>
          <a:xfrm flipV="1">
            <a:off x="343209" y="5143554"/>
            <a:ext cx="0" cy="43827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flipH="1" flipV="1">
            <a:off x="603012" y="5799825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15"/>
          <p:cNvSpPr txBox="1">
            <a:spLocks noChangeArrowheads="1"/>
          </p:cNvSpPr>
          <p:nvPr/>
        </p:nvSpPr>
        <p:spPr bwMode="auto">
          <a:xfrm>
            <a:off x="128464" y="5225199"/>
            <a:ext cx="42949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Sejal Patel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1796292" y="5221470"/>
            <a:ext cx="486974" cy="2551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PHARMACIST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Barnes</a:t>
            </a:r>
            <a:endParaRPr lang="en-GB" sz="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Text Box 15"/>
          <p:cNvSpPr txBox="1">
            <a:spLocks noChangeArrowheads="1"/>
          </p:cNvSpPr>
          <p:nvPr/>
        </p:nvSpPr>
        <p:spPr bwMode="auto">
          <a:xfrm>
            <a:off x="1793849" y="5587854"/>
            <a:ext cx="489417" cy="100949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Susan Fryer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Lisa Tate 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Brett Finch</a:t>
            </a:r>
          </a:p>
        </p:txBody>
      </p:sp>
      <p:sp>
        <p:nvSpPr>
          <p:cNvPr id="316" name="Text Box 15"/>
          <p:cNvSpPr txBox="1">
            <a:spLocks noChangeArrowheads="1"/>
          </p:cNvSpPr>
          <p:nvPr/>
        </p:nvSpPr>
        <p:spPr bwMode="auto">
          <a:xfrm>
            <a:off x="2406569" y="5222330"/>
            <a:ext cx="48062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Roberts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7553059" y="5825087"/>
            <a:ext cx="0" cy="4867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flipH="1" flipV="1">
            <a:off x="7803438" y="5427216"/>
            <a:ext cx="5930" cy="386421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ectangle 269"/>
          <p:cNvSpPr/>
          <p:nvPr/>
        </p:nvSpPr>
        <p:spPr>
          <a:xfrm>
            <a:off x="9417496" y="5497125"/>
            <a:ext cx="432048" cy="376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 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Mervyn Kennedy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7619048" y="5497985"/>
            <a:ext cx="412269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Nadine Smith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7872960" y="5873475"/>
            <a:ext cx="370112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Ian Campbell**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7301267" y="5876644"/>
            <a:ext cx="49418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ADMINISTRATION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 Roberts (p/t)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4" name="Straight Connector 303"/>
          <p:cNvCxnSpPr>
            <a:endCxn id="283" idx="0"/>
          </p:cNvCxnSpPr>
          <p:nvPr/>
        </p:nvCxnSpPr>
        <p:spPr>
          <a:xfrm>
            <a:off x="8600617" y="5817310"/>
            <a:ext cx="0" cy="5616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9072700" y="5817310"/>
            <a:ext cx="0" cy="1123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8600616" y="5497592"/>
            <a:ext cx="499436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Lesley McKinnell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8415156" y="5873475"/>
            <a:ext cx="37092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Helen Quinn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8858507" y="5882920"/>
            <a:ext cx="414973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SUPPORT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Clair McGovern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7" name="Straight Connector 296"/>
          <p:cNvCxnSpPr/>
          <p:nvPr/>
        </p:nvCxnSpPr>
        <p:spPr>
          <a:xfrm flipH="1" flipV="1">
            <a:off x="8600617" y="5817310"/>
            <a:ext cx="472404" cy="408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H="1">
            <a:off x="7548357" y="5817310"/>
            <a:ext cx="509658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7325806" y="6307073"/>
            <a:ext cx="494180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Natalie Finnegan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753200" y="6313336"/>
            <a:ext cx="492748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Trish Evers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891798" y="6318510"/>
            <a:ext cx="492114" cy="42285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DEVELOPMENT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Hawkins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CCG)</a:t>
            </a:r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7020101" y="6220698"/>
            <a:ext cx="1117754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endCxn id="317" idx="0"/>
          </p:cNvCxnSpPr>
          <p:nvPr/>
        </p:nvCxnSpPr>
        <p:spPr>
          <a:xfrm>
            <a:off x="8137855" y="6216882"/>
            <a:ext cx="0" cy="10162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7020099" y="6216882"/>
            <a:ext cx="1" cy="9190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H="1">
            <a:off x="7803438" y="5427216"/>
            <a:ext cx="1830082" cy="13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5884434" y="3789042"/>
            <a:ext cx="1839" cy="414039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V="1">
            <a:off x="6177136" y="4203081"/>
            <a:ext cx="1" cy="411995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H="1" flipV="1">
            <a:off x="3934287" y="4615076"/>
            <a:ext cx="1" cy="7554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5913069" y="4617107"/>
            <a:ext cx="1" cy="39276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02" idx="2"/>
          </p:cNvCxnSpPr>
          <p:nvPr/>
        </p:nvCxnSpPr>
        <p:spPr>
          <a:xfrm flipV="1">
            <a:off x="6756985" y="4208127"/>
            <a:ext cx="6104" cy="34625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V="1">
            <a:off x="6477676" y="4620160"/>
            <a:ext cx="0" cy="40530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4792211" y="4204716"/>
            <a:ext cx="4259" cy="42826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4792211" y="4203081"/>
            <a:ext cx="1970878" cy="504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660451" y="3900393"/>
            <a:ext cx="457306" cy="22069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HEAD </a:t>
            </a:r>
            <a:r>
              <a:rPr lang="en-GB" sz="400" dirty="0" smtClean="0">
                <a:solidFill>
                  <a:schemeClr val="tx1"/>
                </a:solidFill>
              </a:rPr>
              <a:t>OF COMMISSIONING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Billie Dodd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896679" y="4262919"/>
            <a:ext cx="56631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SFCCG</a:t>
            </a:r>
            <a:endParaRPr lang="en-GB" sz="400" dirty="0"/>
          </a:p>
          <a:p>
            <a:r>
              <a:rPr lang="en-GB" sz="400" b="0" dirty="0" smtClean="0"/>
              <a:t>Sharon Forrester</a:t>
            </a:r>
            <a:endParaRPr lang="en-GB" sz="400" b="0" dirty="0"/>
          </a:p>
        </p:txBody>
      </p:sp>
      <p:sp>
        <p:nvSpPr>
          <p:cNvPr id="224" name="Text Box 15"/>
          <p:cNvSpPr txBox="1">
            <a:spLocks noChangeArrowheads="1"/>
          </p:cNvSpPr>
          <p:nvPr/>
        </p:nvSpPr>
        <p:spPr bwMode="auto">
          <a:xfrm>
            <a:off x="5238716" y="4262919"/>
            <a:ext cx="480751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</a:t>
            </a:r>
          </a:p>
          <a:p>
            <a:r>
              <a:rPr lang="en-GB" sz="400" dirty="0" smtClean="0"/>
              <a:t>MANAGER</a:t>
            </a:r>
          </a:p>
          <a:p>
            <a:r>
              <a:rPr lang="en-GB" sz="400" b="0" dirty="0" smtClean="0"/>
              <a:t>Sarah McGrath</a:t>
            </a:r>
          </a:p>
        </p:txBody>
      </p:sp>
      <p:sp>
        <p:nvSpPr>
          <p:cNvPr id="299" name="Text Box 15"/>
          <p:cNvSpPr txBox="1">
            <a:spLocks noChangeArrowheads="1"/>
          </p:cNvSpPr>
          <p:nvPr/>
        </p:nvSpPr>
        <p:spPr bwMode="auto">
          <a:xfrm>
            <a:off x="4540759" y="4262919"/>
            <a:ext cx="52914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SSCCG</a:t>
            </a:r>
            <a:endParaRPr lang="en-GB" sz="400" dirty="0"/>
          </a:p>
          <a:p>
            <a:r>
              <a:rPr lang="en-GB" sz="400" b="0" dirty="0" smtClean="0"/>
              <a:t>Dave </a:t>
            </a:r>
            <a:r>
              <a:rPr lang="en-GB" sz="400" b="0" dirty="0"/>
              <a:t>W</a:t>
            </a:r>
            <a:r>
              <a:rPr lang="en-GB" sz="400" b="0" dirty="0" smtClean="0"/>
              <a:t>arwick</a:t>
            </a:r>
            <a:endParaRPr lang="en-GB" sz="400" b="0" dirty="0"/>
          </a:p>
        </p:txBody>
      </p:sp>
      <p:sp>
        <p:nvSpPr>
          <p:cNvPr id="200" name="Text Box 15"/>
          <p:cNvSpPr txBox="1">
            <a:spLocks noChangeArrowheads="1"/>
          </p:cNvSpPr>
          <p:nvPr/>
        </p:nvSpPr>
        <p:spPr bwMode="auto">
          <a:xfrm>
            <a:off x="4816172" y="4684683"/>
            <a:ext cx="507469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  <a:endParaRPr lang="en-GB" sz="400" dirty="0"/>
          </a:p>
          <a:p>
            <a:r>
              <a:rPr lang="en-GB" sz="400" b="0" dirty="0" smtClean="0"/>
              <a:t>Terry Hill</a:t>
            </a:r>
            <a:endParaRPr lang="en-GB" sz="400" b="0" dirty="0"/>
          </a:p>
        </p:txBody>
      </p:sp>
      <p:sp>
        <p:nvSpPr>
          <p:cNvPr id="201" name="Text Box 15"/>
          <p:cNvSpPr txBox="1">
            <a:spLocks noChangeArrowheads="1"/>
          </p:cNvSpPr>
          <p:nvPr/>
        </p:nvSpPr>
        <p:spPr bwMode="auto">
          <a:xfrm>
            <a:off x="5644780" y="4686709"/>
            <a:ext cx="519520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Jenny Kristiansen</a:t>
            </a:r>
            <a:endParaRPr lang="en-GB" sz="400" b="0" dirty="0"/>
          </a:p>
        </p:txBody>
      </p:sp>
      <p:sp>
        <p:nvSpPr>
          <p:cNvPr id="202" name="Text Box 15"/>
          <p:cNvSpPr txBox="1">
            <a:spLocks noChangeArrowheads="1"/>
          </p:cNvSpPr>
          <p:nvPr/>
        </p:nvSpPr>
        <p:spPr bwMode="auto">
          <a:xfrm>
            <a:off x="6544746" y="4268913"/>
            <a:ext cx="424478" cy="285466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 MANAGER</a:t>
            </a:r>
          </a:p>
          <a:p>
            <a:r>
              <a:rPr lang="en-GB" sz="400" b="0" dirty="0" smtClean="0"/>
              <a:t>Moira Harrison</a:t>
            </a:r>
            <a:endParaRPr lang="en-GB" sz="400" b="0" dirty="0"/>
          </a:p>
        </p:txBody>
      </p:sp>
      <p:sp>
        <p:nvSpPr>
          <p:cNvPr id="208" name="Text Box 15"/>
          <p:cNvSpPr txBox="1">
            <a:spLocks noChangeArrowheads="1"/>
          </p:cNvSpPr>
          <p:nvPr/>
        </p:nvSpPr>
        <p:spPr bwMode="auto">
          <a:xfrm>
            <a:off x="6250194" y="5008045"/>
            <a:ext cx="454964" cy="209563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sp>
        <p:nvSpPr>
          <p:cNvPr id="212" name="Text Box 15"/>
          <p:cNvSpPr txBox="1">
            <a:spLocks noChangeArrowheads="1"/>
          </p:cNvSpPr>
          <p:nvPr/>
        </p:nvSpPr>
        <p:spPr bwMode="auto">
          <a:xfrm>
            <a:off x="3656856" y="4684683"/>
            <a:ext cx="50405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Angela McMahon</a:t>
            </a:r>
            <a:endParaRPr lang="en-GB" sz="400" b="0" dirty="0"/>
          </a:p>
        </p:txBody>
      </p:sp>
      <p:sp>
        <p:nvSpPr>
          <p:cNvPr id="213" name="Text Box 15"/>
          <p:cNvSpPr txBox="1">
            <a:spLocks noChangeArrowheads="1"/>
          </p:cNvSpPr>
          <p:nvPr/>
        </p:nvSpPr>
        <p:spPr bwMode="auto">
          <a:xfrm>
            <a:off x="4245652" y="4684683"/>
            <a:ext cx="50192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Tina Ewart</a:t>
            </a:r>
            <a:endParaRPr lang="en-GB" sz="400" b="0" dirty="0"/>
          </a:p>
        </p:txBody>
      </p: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5644780" y="5003605"/>
            <a:ext cx="519521" cy="213009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SUPPORT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Anne Lucy</a:t>
            </a:r>
            <a:endParaRPr lang="en-GB" sz="400" b="0" dirty="0"/>
          </a:p>
        </p:txBody>
      </p:sp>
      <p:cxnSp>
        <p:nvCxnSpPr>
          <p:cNvPr id="293" name="Straight Connector 292"/>
          <p:cNvCxnSpPr/>
          <p:nvPr/>
        </p:nvCxnSpPr>
        <p:spPr>
          <a:xfrm>
            <a:off x="5913069" y="4615076"/>
            <a:ext cx="56460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3934287" y="4618538"/>
            <a:ext cx="1135620" cy="3245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 Box 15"/>
          <p:cNvSpPr txBox="1">
            <a:spLocks noChangeArrowheads="1"/>
          </p:cNvSpPr>
          <p:nvPr/>
        </p:nvSpPr>
        <p:spPr bwMode="auto">
          <a:xfrm>
            <a:off x="654963" y="2803284"/>
            <a:ext cx="409605" cy="24015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Debbie Fahy</a:t>
            </a:r>
            <a:endParaRPr lang="en-GB" sz="400" b="0" dirty="0"/>
          </a:p>
        </p:txBody>
      </p:sp>
      <p:cxnSp>
        <p:nvCxnSpPr>
          <p:cNvPr id="239" name="Straight Connector 238"/>
          <p:cNvCxnSpPr/>
          <p:nvPr/>
        </p:nvCxnSpPr>
        <p:spPr>
          <a:xfrm flipV="1">
            <a:off x="473886" y="2124354"/>
            <a:ext cx="616058" cy="4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473886" y="2119193"/>
            <a:ext cx="0" cy="2411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Box 15"/>
          <p:cNvSpPr txBox="1">
            <a:spLocks noChangeArrowheads="1"/>
          </p:cNvSpPr>
          <p:nvPr/>
        </p:nvSpPr>
        <p:spPr bwMode="auto">
          <a:xfrm>
            <a:off x="470163" y="2443758"/>
            <a:ext cx="403977" cy="216243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SPECIALIST BI ANALYST</a:t>
            </a:r>
          </a:p>
          <a:p>
            <a:r>
              <a:rPr lang="en-GB" sz="400" b="0" dirty="0" smtClean="0"/>
              <a:t>Emily Golightly</a:t>
            </a:r>
            <a:endParaRPr lang="en-GB" sz="400" b="0" dirty="0"/>
          </a:p>
        </p:txBody>
      </p:sp>
      <p:sp>
        <p:nvSpPr>
          <p:cNvPr id="147" name="Text Box 15"/>
          <p:cNvSpPr txBox="1">
            <a:spLocks noChangeArrowheads="1"/>
          </p:cNvSpPr>
          <p:nvPr/>
        </p:nvSpPr>
        <p:spPr bwMode="auto">
          <a:xfrm>
            <a:off x="93588" y="2443758"/>
            <a:ext cx="341198" cy="218286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Ally Dwyer</a:t>
            </a:r>
            <a:endParaRPr lang="en-GB" sz="400" b="0" dirty="0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267866" y="2369660"/>
            <a:ext cx="404285" cy="2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endCxn id="131" idx="0"/>
          </p:cNvCxnSpPr>
          <p:nvPr/>
        </p:nvCxnSpPr>
        <p:spPr>
          <a:xfrm flipH="1">
            <a:off x="672152" y="2360302"/>
            <a:ext cx="1342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147" idx="0"/>
          </p:cNvCxnSpPr>
          <p:nvPr/>
        </p:nvCxnSpPr>
        <p:spPr>
          <a:xfrm>
            <a:off x="264187" y="2360302"/>
            <a:ext cx="0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872594" y="2750188"/>
            <a:ext cx="4320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stCxn id="263" idx="0"/>
          </p:cNvCxnSpPr>
          <p:nvPr/>
        </p:nvCxnSpPr>
        <p:spPr>
          <a:xfrm flipH="1" flipV="1">
            <a:off x="1306242" y="2750188"/>
            <a:ext cx="1226" cy="478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7231368" y="56437"/>
            <a:ext cx="2014456" cy="188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600" i="1" dirty="0" smtClean="0">
                <a:solidFill>
                  <a:schemeClr val="tx1"/>
                </a:solidFill>
              </a:rPr>
              <a:t>132 members of </a:t>
            </a:r>
            <a:r>
              <a:rPr lang="en-GB" sz="600" i="1" smtClean="0">
                <a:solidFill>
                  <a:schemeClr val="tx1"/>
                </a:solidFill>
              </a:rPr>
              <a:t>staff excluding </a:t>
            </a:r>
            <a:r>
              <a:rPr lang="en-GB" sz="600" i="1" dirty="0" smtClean="0">
                <a:solidFill>
                  <a:schemeClr val="tx1"/>
                </a:solidFill>
              </a:rPr>
              <a:t>:</a:t>
            </a:r>
            <a:br>
              <a:rPr lang="en-GB" sz="600" i="1" dirty="0" smtClean="0">
                <a:solidFill>
                  <a:schemeClr val="tx1"/>
                </a:solidFill>
              </a:rPr>
            </a:br>
            <a:r>
              <a:rPr lang="en-GB" sz="600" i="1" dirty="0" smtClean="0">
                <a:solidFill>
                  <a:schemeClr val="tx1"/>
                </a:solidFill>
              </a:rPr>
              <a:t>Chairs/Governing Bodies and Project Lead NDPP</a:t>
            </a:r>
            <a:endParaRPr lang="en-GB" sz="600" i="1" dirty="0">
              <a:solidFill>
                <a:schemeClr val="tx1"/>
              </a:solidFill>
            </a:endParaRPr>
          </a:p>
        </p:txBody>
      </p:sp>
      <p:cxnSp>
        <p:nvCxnSpPr>
          <p:cNvPr id="223" name="Straight Connector 222"/>
          <p:cNvCxnSpPr>
            <a:stCxn id="200" idx="0"/>
          </p:cNvCxnSpPr>
          <p:nvPr/>
        </p:nvCxnSpPr>
        <p:spPr>
          <a:xfrm flipV="1">
            <a:off x="5069907" y="4632978"/>
            <a:ext cx="0" cy="51705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213" idx="0"/>
          </p:cNvCxnSpPr>
          <p:nvPr/>
        </p:nvCxnSpPr>
        <p:spPr>
          <a:xfrm flipV="1">
            <a:off x="4496615" y="4618538"/>
            <a:ext cx="0" cy="66145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6638801" y="1613738"/>
            <a:ext cx="592567" cy="32018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SUPPORT OFFICER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QIPP and E&amp;D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 Roberts (p/t)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7756165" y="2289731"/>
            <a:ext cx="1743309" cy="84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On secondment with S&amp;O Hospital NHS Trust with effect from Aug 17 </a:t>
            </a:r>
            <a:endParaRPr lang="en-GB" sz="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 bwMode="auto">
          <a:xfrm>
            <a:off x="8185511" y="6174587"/>
            <a:ext cx="1743309" cy="84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*On secondment with </a:t>
            </a:r>
            <a:r>
              <a:rPr lang="en-GB" sz="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SpecComm</a:t>
            </a:r>
            <a:r>
              <a:rPr lang="en-GB" sz="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effect from Sept 17</a:t>
            </a:r>
            <a:endParaRPr lang="en-GB" sz="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a:spPr>
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3835</TotalTime>
  <Words>695</Words>
  <Application>Microsoft Office PowerPoint</Application>
  <PresentationFormat>A4 Paper (210x297 mm)</PresentationFormat>
  <Paragraphs>279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Wright</dc:creator>
  <cp:lastModifiedBy>Cathy Loughlin</cp:lastModifiedBy>
  <cp:revision>595</cp:revision>
  <cp:lastPrinted>2017-07-26T14:57:34Z</cp:lastPrinted>
  <dcterms:created xsi:type="dcterms:W3CDTF">2012-10-01T08:46:35Z</dcterms:created>
  <dcterms:modified xsi:type="dcterms:W3CDTF">2017-08-29T13:40:38Z</dcterms:modified>
</cp:coreProperties>
</file>